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74"/>
  </p:notesMasterIdLst>
  <p:sldIdLst>
    <p:sldId id="256" r:id="rId2"/>
    <p:sldId id="257" r:id="rId3"/>
    <p:sldId id="284" r:id="rId4"/>
    <p:sldId id="285" r:id="rId5"/>
    <p:sldId id="258" r:id="rId6"/>
    <p:sldId id="259" r:id="rId7"/>
    <p:sldId id="260" r:id="rId8"/>
    <p:sldId id="261" r:id="rId9"/>
    <p:sldId id="311" r:id="rId10"/>
    <p:sldId id="312" r:id="rId11"/>
    <p:sldId id="313" r:id="rId12"/>
    <p:sldId id="314" r:id="rId13"/>
    <p:sldId id="262" r:id="rId14"/>
    <p:sldId id="263" r:id="rId15"/>
    <p:sldId id="325" r:id="rId16"/>
    <p:sldId id="264" r:id="rId17"/>
    <p:sldId id="265" r:id="rId18"/>
    <p:sldId id="266" r:id="rId19"/>
    <p:sldId id="300" r:id="rId20"/>
    <p:sldId id="267" r:id="rId21"/>
    <p:sldId id="286" r:id="rId22"/>
    <p:sldId id="268" r:id="rId23"/>
    <p:sldId id="302" r:id="rId24"/>
    <p:sldId id="303" r:id="rId25"/>
    <p:sldId id="304" r:id="rId26"/>
    <p:sldId id="305" r:id="rId27"/>
    <p:sldId id="306" r:id="rId28"/>
    <p:sldId id="326" r:id="rId29"/>
    <p:sldId id="327" r:id="rId30"/>
    <p:sldId id="328" r:id="rId31"/>
    <p:sldId id="329" r:id="rId32"/>
    <p:sldId id="330" r:id="rId33"/>
    <p:sldId id="331" r:id="rId34"/>
    <p:sldId id="288" r:id="rId35"/>
    <p:sldId id="272" r:id="rId36"/>
    <p:sldId id="332" r:id="rId37"/>
    <p:sldId id="273" r:id="rId38"/>
    <p:sldId id="296" r:id="rId39"/>
    <p:sldId id="308" r:id="rId40"/>
    <p:sldId id="297" r:id="rId41"/>
    <p:sldId id="274" r:id="rId42"/>
    <p:sldId id="315" r:id="rId43"/>
    <p:sldId id="270" r:id="rId44"/>
    <p:sldId id="275" r:id="rId45"/>
    <p:sldId id="276" r:id="rId46"/>
    <p:sldId id="277" r:id="rId47"/>
    <p:sldId id="278" r:id="rId48"/>
    <p:sldId id="287" r:id="rId49"/>
    <p:sldId id="279" r:id="rId50"/>
    <p:sldId id="309" r:id="rId51"/>
    <p:sldId id="301" r:id="rId52"/>
    <p:sldId id="299" r:id="rId53"/>
    <p:sldId id="290" r:id="rId54"/>
    <p:sldId id="291" r:id="rId55"/>
    <p:sldId id="289" r:id="rId56"/>
    <p:sldId id="310" r:id="rId57"/>
    <p:sldId id="292" r:id="rId58"/>
    <p:sldId id="293" r:id="rId59"/>
    <p:sldId id="294" r:id="rId60"/>
    <p:sldId id="295" r:id="rId61"/>
    <p:sldId id="307" r:id="rId62"/>
    <p:sldId id="298" r:id="rId63"/>
    <p:sldId id="282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1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8"/>
    </p:cViewPr>
  </p:sorterViewPr>
  <p:notesViewPr>
    <p:cSldViewPr>
      <p:cViewPr varScale="1">
        <p:scale>
          <a:sx n="50" d="100"/>
          <a:sy n="50" d="100"/>
        </p:scale>
        <p:origin x="-112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8C52FC-9EAC-44EC-978F-4C2FD7F7B0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  <p:sp>
        <p:nvSpPr>
          <p:cNvPr id="75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D8F72-4DC8-4499-831E-4157C26349EC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C80F2-EF1B-4CAF-AE90-F737CECCB2D2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6182D-5E18-4EAB-BA71-C20CDC94F1F6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3B965-C335-4A02-9D3A-1D04E8D3E8C1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576B3-C33D-4AD0-B91B-405A56403A79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88436-ABEC-406E-80D1-2BCE465E427A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C09F0-A034-4A4E-8A8C-CAECE7C36C63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By electron microscopy, the immune deposits of post-infectious glomerulonephritis are predominantly subepithelial, as seen above with electron dense subepithelial "humps" above the basement membrane and below the epithelial cell. The capillary lumen is filled with a leukocyte demonstrating cytoplasmic granules. Another example is shown below illustrating the subepithelial deposits.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82BA3-CF1E-48FD-9883-568D07F5112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DB0DE-11CD-422A-9864-69C4E8A9E1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076B1-C94A-4262-9164-62B9C8716D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8F531-3DAF-4B54-8830-E23C30B724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40D7-2356-4A49-A061-CB0023D7F7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D042C-C2CC-458F-A0E6-8BD77033EB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A5BE0-7126-486C-B935-FBA4DB9AC1D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55A2E-D467-455E-9CD1-FF2EA628ABA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8884-24B1-45F1-964E-E73FF87334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68911-72C7-485F-8362-B654D40B419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098C5-BA10-440B-90DA-2265754837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D3D1E-74D0-41C5-8024-7CC37C02E0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708CC-E7BA-4B1D-8BBC-FF855DFA754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5C242E-5F18-40D7-80C0-493861AEFA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Paediatric Nephrology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2550" tIns="41275" rIns="82550" bIns="41275" anchor="ctr">
            <a:normAutofit/>
          </a:bodyPr>
          <a:lstStyle/>
          <a:p>
            <a:pPr defTabSz="822325"/>
            <a:r>
              <a:rPr lang="en-GB" sz="4000" dirty="0" err="1" smtClean="0"/>
              <a:t>Leucocyte</a:t>
            </a:r>
            <a:r>
              <a:rPr lang="en-GB" sz="4000" dirty="0" smtClean="0"/>
              <a:t> esterase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19300"/>
            <a:ext cx="7772400" cy="4114800"/>
          </a:xfrm>
          <a:noFill/>
        </p:spPr>
        <p:txBody>
          <a:bodyPr lIns="90488" tIns="44450" rIns="90488" bIns="44450"/>
          <a:lstStyle/>
          <a:p>
            <a:r>
              <a:rPr lang="en-GB" smtClean="0"/>
              <a:t>Identifies presence of white blood cells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r>
              <a:rPr lang="en-GB" smtClean="0"/>
              <a:t>High sensitivity for UTI but low specificity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2550" tIns="41275" rIns="82550" bIns="41275" anchor="ctr">
            <a:normAutofit/>
          </a:bodyPr>
          <a:lstStyle/>
          <a:p>
            <a:pPr defTabSz="822325"/>
            <a:r>
              <a:rPr lang="en-GB" dirty="0" smtClean="0"/>
              <a:t>Nitrite test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dirty="0" smtClean="0"/>
              <a:t>Reliable sign of infection when positive</a:t>
            </a:r>
          </a:p>
          <a:p>
            <a:r>
              <a:rPr lang="en-GB" dirty="0" smtClean="0"/>
              <a:t>BUT high false negative rate</a:t>
            </a:r>
          </a:p>
          <a:p>
            <a:r>
              <a:rPr lang="en-GB" dirty="0" smtClean="0"/>
              <a:t>Urine has to have been in the bladder for at least an hour.</a:t>
            </a:r>
          </a:p>
          <a:p>
            <a:pPr>
              <a:buFont typeface="Wingdings" pitchFamily="2" charset="2"/>
              <a:buNone/>
            </a:pPr>
            <a:r>
              <a:rPr lang="en-GB" dirty="0" smtClean="0"/>
              <a:t>	This lowers the false negative rate.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8" y="419100"/>
            <a:ext cx="7772400" cy="1143000"/>
          </a:xfrm>
          <a:noFill/>
        </p:spPr>
        <p:txBody>
          <a:bodyPr lIns="82550" tIns="41275" rIns="82550" bIns="41275" anchor="ctr">
            <a:noAutofit/>
          </a:bodyPr>
          <a:lstStyle/>
          <a:p>
            <a:pPr defTabSz="822325"/>
            <a:r>
              <a:rPr lang="en-GB" sz="4000" dirty="0" smtClean="0"/>
              <a:t>Use of both nitrite &amp; </a:t>
            </a:r>
            <a:r>
              <a:rPr lang="en-GB" sz="4000" dirty="0" err="1" smtClean="0"/>
              <a:t>leucocyte</a:t>
            </a:r>
            <a:r>
              <a:rPr lang="en-GB" sz="4000" dirty="0" smtClean="0"/>
              <a:t> esterase tests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>
            <p:ph type="tbl" idx="1"/>
          </p:nvPr>
        </p:nvGraphicFramePr>
        <p:xfrm>
          <a:off x="833438" y="1771650"/>
          <a:ext cx="7473950" cy="4151313"/>
        </p:xfrm>
        <a:graphic>
          <a:graphicData uri="http://schemas.openxmlformats.org/presentationml/2006/ole">
            <p:oleObj spid="_x0000_s1026" name="Document" r:id="rId4" imgW="7315200" imgH="4062240" progId="Word.Document.8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17525" y="5119688"/>
            <a:ext cx="8446224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endParaRPr lang="en-GB" sz="2800" dirty="0" smtClean="0">
              <a:solidFill>
                <a:schemeClr val="hlink"/>
              </a:solidFill>
              <a:latin typeface="Book Antiqua" pitchFamily="18" charset="0"/>
            </a:endParaRPr>
          </a:p>
          <a:p>
            <a:pPr algn="l" eaLnBrk="0" hangingPunct="0"/>
            <a:r>
              <a:rPr lang="en-GB" sz="2800" dirty="0" smtClean="0">
                <a:solidFill>
                  <a:schemeClr val="hlink"/>
                </a:solidFill>
                <a:latin typeface="Book Antiqua" pitchFamily="18" charset="0"/>
              </a:rPr>
              <a:t>Has </a:t>
            </a:r>
            <a:r>
              <a:rPr lang="en-GB" sz="2800" dirty="0">
                <a:solidFill>
                  <a:schemeClr val="hlink"/>
                </a:solidFill>
                <a:latin typeface="Book Antiqua" pitchFamily="18" charset="0"/>
              </a:rPr>
              <a:t>not replaced urine culture in patients suspected</a:t>
            </a:r>
          </a:p>
          <a:p>
            <a:pPr algn="l" eaLnBrk="0" hangingPunct="0"/>
            <a:r>
              <a:rPr lang="en-GB" sz="2800" dirty="0">
                <a:solidFill>
                  <a:schemeClr val="hlink"/>
                </a:solidFill>
                <a:latin typeface="Book Antiqua" pitchFamily="18" charset="0"/>
              </a:rPr>
              <a:t>of having a UTI.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do you do with the urine?</a:t>
            </a:r>
          </a:p>
        </p:txBody>
      </p:sp>
      <p:pic>
        <p:nvPicPr>
          <p:cNvPr id="15363" name="Picture 5" descr="urine resul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570293" cy="4868463"/>
          </a:xfrm>
          <a:noFill/>
        </p:spPr>
      </p:pic>
      <p:sp>
        <p:nvSpPr>
          <p:cNvPr id="4" name="Rectangle 3"/>
          <p:cNvSpPr/>
          <p:nvPr/>
        </p:nvSpPr>
        <p:spPr>
          <a:xfrm>
            <a:off x="2267744" y="2276872"/>
            <a:ext cx="25202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Aims of treatment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Prevention of renal scarring</a:t>
            </a:r>
          </a:p>
          <a:p>
            <a:pPr eaLnBrk="1" hangingPunct="1"/>
            <a:r>
              <a:rPr lang="en-GB" smtClean="0"/>
              <a:t>Achieved through prompt initiation of antibiotic therapy, particularly  in those groups at highest risk</a:t>
            </a:r>
          </a:p>
          <a:p>
            <a:pPr lvl="1" eaLnBrk="1" hangingPunct="1"/>
            <a:r>
              <a:rPr lang="en-GB" smtClean="0"/>
              <a:t>Infants</a:t>
            </a:r>
          </a:p>
          <a:p>
            <a:pPr lvl="1" eaLnBrk="1" hangingPunct="1"/>
            <a:r>
              <a:rPr lang="en-GB" smtClean="0"/>
              <a:t>Children with vesicoureteric reflux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7188"/>
            <a:ext cx="6657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429000"/>
            <a:ext cx="7505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001000" cy="755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Ultrasound - Normal</a:t>
            </a:r>
          </a:p>
        </p:txBody>
      </p:sp>
      <p:pic>
        <p:nvPicPr>
          <p:cNvPr id="18435" name="Picture 6" descr="U093134_2173966_1_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125538"/>
            <a:ext cx="7132638" cy="535305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1619672" y="1124744"/>
            <a:ext cx="1800200" cy="216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001000" cy="684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Ultrasound - Hydronephrosis</a:t>
            </a:r>
          </a:p>
        </p:txBody>
      </p:sp>
      <p:pic>
        <p:nvPicPr>
          <p:cNvPr id="19459" name="Picture 4" descr="scan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125538"/>
            <a:ext cx="8086725" cy="5494337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1000" cy="612775"/>
          </a:xfrm>
        </p:spPr>
        <p:txBody>
          <a:bodyPr/>
          <a:lstStyle/>
          <a:p>
            <a:pPr eaLnBrk="1" hangingPunct="1"/>
            <a:r>
              <a:rPr lang="en-GB" sz="3400" smtClean="0"/>
              <a:t>Ultrasound - Scarring</a:t>
            </a:r>
          </a:p>
        </p:txBody>
      </p:sp>
      <p:pic>
        <p:nvPicPr>
          <p:cNvPr id="20483" name="Picture 4" descr="C014333_2147985_1_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196975"/>
            <a:ext cx="7126288" cy="534670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1619672" y="1196752"/>
            <a:ext cx="2232248" cy="14401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001000" cy="684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DMSA scan - normal</a:t>
            </a:r>
          </a:p>
        </p:txBody>
      </p:sp>
      <p:pic>
        <p:nvPicPr>
          <p:cNvPr id="21507" name="Picture 7" descr="normaldm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052513"/>
            <a:ext cx="7920037" cy="549275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1475656" y="1196752"/>
            <a:ext cx="129614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63688" y="1340768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Teaching website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http://paedstudent.cardiff.ac.uk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01000" cy="684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DMSA - scarring</a:t>
            </a:r>
          </a:p>
        </p:txBody>
      </p:sp>
      <p:pic>
        <p:nvPicPr>
          <p:cNvPr id="22531" name="Picture 5" descr="DMSA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052513"/>
            <a:ext cx="5522913" cy="5522912"/>
          </a:xfrm>
          <a:noFill/>
        </p:spPr>
      </p:pic>
      <p:sp>
        <p:nvSpPr>
          <p:cNvPr id="4" name="Rectangle 3"/>
          <p:cNvSpPr/>
          <p:nvPr/>
        </p:nvSpPr>
        <p:spPr>
          <a:xfrm>
            <a:off x="3563888" y="1124744"/>
            <a:ext cx="648072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01000" cy="684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DMSA - scarring</a:t>
            </a:r>
          </a:p>
        </p:txBody>
      </p:sp>
      <p:pic>
        <p:nvPicPr>
          <p:cNvPr id="23555" name="Picture 5" descr="DMSA4po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052513"/>
            <a:ext cx="5616575" cy="561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010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MCUG - normal</a:t>
            </a:r>
          </a:p>
        </p:txBody>
      </p:sp>
      <p:pic>
        <p:nvPicPr>
          <p:cNvPr id="24579" name="Picture 5" descr="normal bladder on MCUG_2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052513"/>
            <a:ext cx="5513388" cy="5513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755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MCUG - normal</a:t>
            </a:r>
          </a:p>
        </p:txBody>
      </p:sp>
      <p:pic>
        <p:nvPicPr>
          <p:cNvPr id="25603" name="Picture 6" descr="normal urethra on MCU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981075"/>
            <a:ext cx="5472113" cy="5472113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01000" cy="755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MCUG – R sided grade II VUR</a:t>
            </a:r>
          </a:p>
        </p:txBody>
      </p:sp>
      <p:pic>
        <p:nvPicPr>
          <p:cNvPr id="26627" name="Picture 7" descr="Rsided grade2VU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341438"/>
            <a:ext cx="6589712" cy="4906962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755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MCUG – Bilateral VUR</a:t>
            </a:r>
          </a:p>
        </p:txBody>
      </p:sp>
      <p:pic>
        <p:nvPicPr>
          <p:cNvPr id="27651" name="Picture 6" descr="bilatVUR34R3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980728"/>
            <a:ext cx="5256584" cy="5367639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755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MCUG – Bilateral VUR</a:t>
            </a:r>
          </a:p>
        </p:txBody>
      </p:sp>
      <p:pic>
        <p:nvPicPr>
          <p:cNvPr id="28675" name="Picture 4" descr="bilatVUR34R3Lupp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341438"/>
            <a:ext cx="6991350" cy="481965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Management of VUR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Antibiotic prophylaxis until 4 -5 years old</a:t>
            </a:r>
          </a:p>
          <a:p>
            <a:pPr eaLnBrk="1" hangingPunct="1"/>
            <a:r>
              <a:rPr lang="en-GB" smtClean="0"/>
              <a:t>Surgery if continue to get UTIs</a:t>
            </a:r>
          </a:p>
          <a:p>
            <a:pPr lvl="1" eaLnBrk="1" hangingPunct="1"/>
            <a:r>
              <a:rPr lang="en-GB" smtClean="0"/>
              <a:t>Reimplantation</a:t>
            </a:r>
          </a:p>
          <a:p>
            <a:pPr lvl="1" eaLnBrk="1" hangingPunct="1"/>
            <a:r>
              <a:rPr lang="en-GB" smtClean="0"/>
              <a:t>Injection of Deflux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14313"/>
            <a:ext cx="7286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214563"/>
            <a:ext cx="66579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0"/>
            <a:ext cx="8550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ACILLIcu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07286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9144000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91440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smtClean="0"/>
              <a:t>IMPORTANT MESSAGE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3600" smtClean="0"/>
              <a:t>Only do an investigation if the result will potentially alter your management of the patient.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Any questions?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620713"/>
            <a:ext cx="3702050" cy="5715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Nephrotic syndrome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 smtClean="0"/>
              <a:t>Triad of:</a:t>
            </a:r>
          </a:p>
          <a:p>
            <a:r>
              <a:rPr lang="en-GB" dirty="0" smtClean="0"/>
              <a:t>Heavy </a:t>
            </a:r>
            <a:r>
              <a:rPr lang="en-GB" dirty="0" err="1" smtClean="0"/>
              <a:t>proteinuria</a:t>
            </a:r>
            <a:endParaRPr lang="en-GB" dirty="0" smtClean="0"/>
          </a:p>
          <a:p>
            <a:r>
              <a:rPr lang="en-GB" dirty="0" err="1" smtClean="0"/>
              <a:t>Hypoalbuminaemia</a:t>
            </a:r>
            <a:endParaRPr lang="en-GB" dirty="0" smtClean="0"/>
          </a:p>
          <a:p>
            <a:r>
              <a:rPr lang="en-GB" dirty="0" smtClean="0"/>
              <a:t>Oedema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RENAL10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549275"/>
            <a:ext cx="8424863" cy="5516563"/>
          </a:xfrm>
          <a:noFill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RENAL10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032794" y="490537"/>
            <a:ext cx="5076825" cy="5343525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01000" cy="684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Normal glomerulus (em)</a:t>
            </a:r>
          </a:p>
        </p:txBody>
      </p:sp>
      <p:pic>
        <p:nvPicPr>
          <p:cNvPr id="39939" name="Picture 6" descr="H02_00102_KINNg Normal podocyt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84313"/>
            <a:ext cx="8251825" cy="4549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fungi plus bacteri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146648" cy="47525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RENAL10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258407" cy="4752528"/>
          </a:xfr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55650" y="549275"/>
            <a:ext cx="3794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EM showing foot process 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Interstitial fluid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41988" name="Picture 5" descr="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89138"/>
            <a:ext cx="518477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975350" y="3284538"/>
            <a:ext cx="31686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-25000"/>
              <a:t>h</a:t>
            </a:r>
            <a:r>
              <a:rPr lang="en-GB"/>
              <a:t> - Hydrostatic pressure </a:t>
            </a:r>
          </a:p>
          <a:p>
            <a:pPr algn="l">
              <a:spcBef>
                <a:spcPct val="50000"/>
              </a:spcBef>
            </a:pPr>
            <a:r>
              <a:rPr lang="en-GB"/>
              <a:t>P</a:t>
            </a:r>
            <a:r>
              <a:rPr lang="en-GB" baseline="-25000"/>
              <a:t>o</a:t>
            </a:r>
            <a:r>
              <a:rPr lang="en-GB"/>
              <a:t> - Oncotic pressure</a:t>
            </a:r>
          </a:p>
          <a:p>
            <a:pPr algn="l"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55013" cy="1123950"/>
          </a:xfrm>
        </p:spPr>
        <p:txBody>
          <a:bodyPr/>
          <a:lstStyle/>
          <a:p>
            <a:pPr eaLnBrk="1" hangingPunct="1"/>
            <a:r>
              <a:rPr lang="en-GB" sz="3400" smtClean="0"/>
              <a:t>Mechanisms of oedema formation (2)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idx="1"/>
          </p:nvPr>
        </p:nvSpPr>
        <p:spPr>
          <a:xfrm>
            <a:off x="899592" y="1714500"/>
            <a:ext cx="7668146" cy="4305300"/>
          </a:xfrm>
        </p:spPr>
        <p:txBody>
          <a:bodyPr/>
          <a:lstStyle/>
          <a:p>
            <a:pPr eaLnBrk="1" hangingPunct="1"/>
            <a:r>
              <a:rPr lang="en-US" dirty="0" smtClean="0"/>
              <a:t>Increased hydrostatic pressure</a:t>
            </a:r>
          </a:p>
          <a:p>
            <a:pPr lvl="1" eaLnBrk="1" hangingPunct="1"/>
            <a:r>
              <a:rPr lang="en-US" dirty="0" err="1" smtClean="0"/>
              <a:t>Hypervolaemia</a:t>
            </a:r>
            <a:endParaRPr lang="en-US" dirty="0" smtClean="0"/>
          </a:p>
          <a:p>
            <a:pPr lvl="1" eaLnBrk="1" hangingPunct="1"/>
            <a:r>
              <a:rPr lang="en-US" dirty="0" smtClean="0"/>
              <a:t>Increased venous pressure</a:t>
            </a:r>
          </a:p>
          <a:p>
            <a:pPr eaLnBrk="1" hangingPunct="1"/>
            <a:r>
              <a:rPr lang="en-US" dirty="0" smtClean="0"/>
              <a:t>Reduced </a:t>
            </a:r>
            <a:r>
              <a:rPr lang="en-US" dirty="0" err="1" smtClean="0"/>
              <a:t>oncotic</a:t>
            </a:r>
            <a:r>
              <a:rPr lang="en-US" dirty="0" smtClean="0"/>
              <a:t> pressure</a:t>
            </a:r>
          </a:p>
          <a:p>
            <a:pPr lvl="1" eaLnBrk="1" hangingPunct="1"/>
            <a:r>
              <a:rPr lang="en-US" dirty="0" err="1" smtClean="0"/>
              <a:t>Hypoalbuminaemia</a:t>
            </a:r>
            <a:endParaRPr lang="en-US" dirty="0" smtClean="0"/>
          </a:p>
          <a:p>
            <a:pPr eaLnBrk="1" hangingPunct="1"/>
            <a:r>
              <a:rPr lang="en-US" dirty="0" smtClean="0"/>
              <a:t>Increased capillary permeability</a:t>
            </a:r>
          </a:p>
          <a:p>
            <a:pPr lvl="1" eaLnBrk="1" hangingPunct="1"/>
            <a:r>
              <a:rPr lang="en-US" dirty="0" smtClean="0"/>
              <a:t>Sepsis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Complications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Oedema</a:t>
            </a:r>
          </a:p>
          <a:p>
            <a:pPr eaLnBrk="1" hangingPunct="1"/>
            <a:r>
              <a:rPr lang="en-GB" smtClean="0"/>
              <a:t>Hypovolaemia</a:t>
            </a:r>
          </a:p>
          <a:p>
            <a:pPr lvl="1" eaLnBrk="1" hangingPunct="1"/>
            <a:r>
              <a:rPr lang="en-GB" smtClean="0"/>
              <a:t>Cool peripheries</a:t>
            </a:r>
          </a:p>
          <a:p>
            <a:pPr lvl="1" eaLnBrk="1" hangingPunct="1"/>
            <a:r>
              <a:rPr lang="en-GB" smtClean="0"/>
              <a:t>Prolonged capillary refill time</a:t>
            </a:r>
          </a:p>
          <a:p>
            <a:pPr lvl="1" eaLnBrk="1" hangingPunct="1"/>
            <a:r>
              <a:rPr lang="en-GB" smtClean="0"/>
              <a:t>Abdominal pain</a:t>
            </a:r>
          </a:p>
          <a:p>
            <a:pPr lvl="1" eaLnBrk="1" hangingPunct="1"/>
            <a:r>
              <a:rPr lang="en-GB" smtClean="0"/>
              <a:t>Increased blood pressure</a:t>
            </a:r>
          </a:p>
          <a:p>
            <a:pPr eaLnBrk="1" hangingPunct="1"/>
            <a:r>
              <a:rPr lang="en-GB" smtClean="0"/>
              <a:t>Infection</a:t>
            </a:r>
          </a:p>
          <a:p>
            <a:pPr lvl="1" eaLnBrk="1" hangingPunct="1"/>
            <a:r>
              <a:rPr lang="en-GB" smtClean="0"/>
              <a:t>Hypogammaglobulinaemia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Complications (2)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Hypercoaguable state</a:t>
            </a:r>
          </a:p>
          <a:p>
            <a:pPr lvl="1" eaLnBrk="1" hangingPunct="1"/>
            <a:r>
              <a:rPr lang="en-GB" smtClean="0"/>
              <a:t>Raised haematocrit</a:t>
            </a:r>
          </a:p>
          <a:p>
            <a:pPr lvl="1" eaLnBrk="1" hangingPunct="1"/>
            <a:r>
              <a:rPr lang="en-GB" smtClean="0"/>
              <a:t>Loss of anti-thrombin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00213"/>
            <a:ext cx="6697662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VQ scan in nephrotic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Complications </a:t>
            </a:r>
            <a:r>
              <a:rPr lang="en-GB" dirty="0" smtClean="0"/>
              <a:t>(3)</a:t>
            </a:r>
            <a:endParaRPr lang="en-GB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Hyperlipidaemia</a:t>
            </a:r>
            <a:endParaRPr lang="en-GB" dirty="0" smtClean="0"/>
          </a:p>
          <a:p>
            <a:pPr eaLnBrk="1" hangingPunct="1"/>
            <a:r>
              <a:rPr lang="en-GB" dirty="0" smtClean="0"/>
              <a:t>Hypothyroidism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Treatment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Lots of steroids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Any questions?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URIN07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370806" y="1054100"/>
            <a:ext cx="6400800" cy="4216400"/>
          </a:xfrm>
          <a:noFill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12863" y="995363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Red cell 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UTI – cumulative incidence</a:t>
            </a:r>
          </a:p>
        </p:txBody>
      </p:sp>
      <p:graphicFrame>
        <p:nvGraphicFramePr>
          <p:cNvPr id="32795" name="Group 27"/>
          <p:cNvGraphicFramePr>
            <a:graphicFrameLocks noGrp="1"/>
          </p:cNvGraphicFramePr>
          <p:nvPr>
            <p:ph type="tbl" idx="1"/>
          </p:nvPr>
        </p:nvGraphicFramePr>
        <p:xfrm>
          <a:off x="566738" y="1752600"/>
          <a:ext cx="8001000" cy="4267200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Boys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Girls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By 2 years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2.2%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2.1%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By 7 years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2.8%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8.2%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By 16 years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3.6%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11.3%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RENAL14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370806" y="1060450"/>
            <a:ext cx="6400800" cy="4203700"/>
          </a:xfrm>
          <a:noFill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71550" y="620713"/>
            <a:ext cx="6969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Tubules filled with red blood cells – source of red cell casts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URIN08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370806" y="1060450"/>
            <a:ext cx="6400800" cy="4203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abnormal rbcs under phase contras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146648" cy="4752528"/>
          </a:xfrm>
          <a:noFill/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00113" y="404813"/>
            <a:ext cx="7704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/>
              <a:t>Dysmorphic red blood cells – Indicates they have had to squeeze through the glomerular basement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01000" cy="755650"/>
          </a:xfrm>
        </p:spPr>
        <p:txBody>
          <a:bodyPr/>
          <a:lstStyle/>
          <a:p>
            <a:pPr algn="l" eaLnBrk="1" hangingPunct="1"/>
            <a:r>
              <a:rPr lang="en-GB" sz="3200" dirty="0" smtClean="0"/>
              <a:t>Causative organism </a:t>
            </a:r>
          </a:p>
        </p:txBody>
      </p:sp>
      <p:pic>
        <p:nvPicPr>
          <p:cNvPr id="54275" name="Picture 6" descr="streptococc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341438"/>
            <a:ext cx="3762375" cy="5073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Resultant infections</a:t>
            </a:r>
          </a:p>
        </p:txBody>
      </p:sp>
      <p:pic>
        <p:nvPicPr>
          <p:cNvPr id="55299" name="Picture 5" descr="impet1-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2420888"/>
            <a:ext cx="3936437" cy="2952328"/>
          </a:xfrm>
          <a:noFill/>
        </p:spPr>
      </p:pic>
      <p:pic>
        <p:nvPicPr>
          <p:cNvPr id="55300" name="Picture 10" descr="acutetonsillitis320x2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20888"/>
            <a:ext cx="3888432" cy="2916324"/>
          </a:xfrm>
          <a:noFill/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39750" y="2060575"/>
            <a:ext cx="1217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Impetigo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716463" y="2060575"/>
            <a:ext cx="1254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Tonsillitis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01000" cy="755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Complement</a:t>
            </a:r>
          </a:p>
        </p:txBody>
      </p:sp>
      <p:pic>
        <p:nvPicPr>
          <p:cNvPr id="56323" name="Picture 5" descr="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196975"/>
            <a:ext cx="8031162" cy="5216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RENAL10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827584" y="1340768"/>
            <a:ext cx="7478358" cy="4896544"/>
          </a:xfr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331913" y="692150"/>
            <a:ext cx="236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Normal glomerulus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RENAL08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7478358" cy="4896544"/>
          </a:xfrm>
          <a:noFill/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043608" y="476672"/>
            <a:ext cx="7129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dirty="0" err="1"/>
              <a:t>Glomerulus</a:t>
            </a:r>
            <a:r>
              <a:rPr lang="en-GB" dirty="0"/>
              <a:t> showing a </a:t>
            </a:r>
            <a:r>
              <a:rPr lang="en-GB" dirty="0" err="1"/>
              <a:t>proliferative</a:t>
            </a:r>
            <a:r>
              <a:rPr lang="en-GB" dirty="0"/>
              <a:t> </a:t>
            </a:r>
            <a:r>
              <a:rPr lang="en-GB" dirty="0" smtClean="0"/>
              <a:t>nephritis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RENAL08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560840" cy="4950550"/>
          </a:xfrm>
          <a:noFill/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00113" y="620713"/>
            <a:ext cx="256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Higher magnification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RENAL08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698310" cy="5040560"/>
          </a:xfr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258888" y="476250"/>
            <a:ext cx="4192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Immunofluorescent staining for C3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When to suspect a UTI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Infants</a:t>
            </a:r>
          </a:p>
          <a:p>
            <a:pPr lvl="1" eaLnBrk="1" hangingPunct="1"/>
            <a:r>
              <a:rPr lang="en-GB" smtClean="0"/>
              <a:t>Pyrexia (&gt;38.5</a:t>
            </a:r>
            <a:r>
              <a:rPr lang="en-GB" sz="2000" baseline="66000" smtClean="0"/>
              <a:t>o</a:t>
            </a:r>
            <a:r>
              <a:rPr lang="en-GB" smtClean="0"/>
              <a:t>C)</a:t>
            </a:r>
          </a:p>
          <a:p>
            <a:pPr lvl="1" eaLnBrk="1" hangingPunct="1"/>
            <a:r>
              <a:rPr lang="en-GB" smtClean="0"/>
              <a:t>Poor feeding</a:t>
            </a:r>
          </a:p>
          <a:p>
            <a:pPr lvl="1" eaLnBrk="1" hangingPunct="1"/>
            <a:r>
              <a:rPr lang="en-GB" smtClean="0"/>
              <a:t>Vomiting</a:t>
            </a:r>
          </a:p>
          <a:p>
            <a:pPr lvl="1" eaLnBrk="1" hangingPunct="1"/>
            <a:r>
              <a:rPr lang="en-GB" smtClean="0"/>
              <a:t>Abdominal discomfort</a:t>
            </a:r>
          </a:p>
          <a:p>
            <a:pPr lvl="1" eaLnBrk="1" hangingPunct="1"/>
            <a:r>
              <a:rPr lang="en-GB" smtClean="0"/>
              <a:t>Febrile seizure</a:t>
            </a:r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RENAL08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403648" y="1556792"/>
            <a:ext cx="6400800" cy="4229100"/>
          </a:xfr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042988" y="404813"/>
            <a:ext cx="7561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 sz="1200"/>
              <a:t>By electron microscopy, the immune deposits of post-infectious glomerulonephritis are predominantly subepithelial, as seen below, with electron dense subepithelial "humps" above the basement membrane and below the epithelial cell. The capillary lumen is filled with a leukocyte demonstrating cytoplasmic granules.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ENAL10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032794" y="490537"/>
            <a:ext cx="5076825" cy="5343525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Features of acute nephritis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eaLnBrk="1" hangingPunct="1"/>
            <a:r>
              <a:rPr lang="en-GB" dirty="0" err="1" smtClean="0"/>
              <a:t>Haematuria</a:t>
            </a:r>
            <a:r>
              <a:rPr lang="en-GB" dirty="0" smtClean="0"/>
              <a:t> </a:t>
            </a:r>
          </a:p>
          <a:p>
            <a:pPr eaLnBrk="1" hangingPunct="1"/>
            <a:r>
              <a:rPr lang="en-GB" dirty="0" err="1" smtClean="0"/>
              <a:t>Proteinuria</a:t>
            </a:r>
            <a:endParaRPr lang="en-GB" dirty="0" smtClean="0"/>
          </a:p>
          <a:p>
            <a:pPr eaLnBrk="1" hangingPunct="1"/>
            <a:r>
              <a:rPr lang="en-GB" dirty="0" err="1" smtClean="0"/>
              <a:t>Oliguria</a:t>
            </a:r>
            <a:endParaRPr lang="en-GB" dirty="0" smtClean="0"/>
          </a:p>
          <a:p>
            <a:pPr eaLnBrk="1" hangingPunct="1"/>
            <a:r>
              <a:rPr lang="en-GB" dirty="0" smtClean="0"/>
              <a:t>Hypertension</a:t>
            </a:r>
          </a:p>
          <a:p>
            <a:pPr eaLnBrk="1" hangingPunct="1"/>
            <a:r>
              <a:rPr lang="en-GB" dirty="0" smtClean="0"/>
              <a:t>Oedema</a:t>
            </a:r>
          </a:p>
          <a:p>
            <a:pPr eaLnBrk="1" hangingPunct="1"/>
            <a:r>
              <a:rPr lang="en-GB" dirty="0" smtClean="0"/>
              <a:t>Renal impairment 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Assessment of renal function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Glomerular filtration rate (GFR)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mls/min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Number of mls of blood cleared of a freely filtered substance each minute.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Correct for body surface area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	– mls/min/1.73m</a:t>
            </a:r>
            <a:r>
              <a:rPr lang="en-GB" baseline="30000" smtClean="0"/>
              <a:t>2</a:t>
            </a:r>
            <a:endParaRPr lang="en-GB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Creatinine clearance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GFR </a:t>
            </a:r>
            <a:r>
              <a:rPr lang="en-GB" smtClean="0">
                <a:sym typeface="Symbol" pitchFamily="18" charset="2"/>
              </a:rPr>
              <a:t> 1 / serum creatinine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Creatinine clearance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28625" y="1643063"/>
            <a:ext cx="8715375" cy="4462462"/>
          </a:xfrm>
        </p:spPr>
        <p:txBody>
          <a:bodyPr/>
          <a:lstStyle/>
          <a:p>
            <a:r>
              <a:rPr lang="en-GB" smtClean="0"/>
              <a:t>Fact</a:t>
            </a:r>
          </a:p>
          <a:p>
            <a:pPr lvl="1"/>
            <a:r>
              <a:rPr lang="en-GB" smtClean="0"/>
              <a:t>If serum [creatinine] is constant, the rate of production of creatinine must equal its excretion.</a:t>
            </a:r>
          </a:p>
          <a:p>
            <a:r>
              <a:rPr lang="en-GB" smtClean="0"/>
              <a:t>If serum [Cr] = 100 µmol/l   </a:t>
            </a:r>
            <a:r>
              <a:rPr lang="en-GB" u="sng" smtClean="0"/>
              <a:t>and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Urine [Cr] = 10 mmol/l    </a:t>
            </a:r>
            <a:r>
              <a:rPr lang="en-GB" u="sng" smtClean="0"/>
              <a:t>and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Urine production = 60 ml/hr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What is the rate of creatinine production?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What is the creatinine clearance?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Creatinine production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	Urine [Cr] = 10 mmol/l    </a:t>
            </a:r>
            <a:endParaRPr lang="en-GB" u="sng" smtClean="0"/>
          </a:p>
          <a:p>
            <a:pPr>
              <a:buFont typeface="Wingdings" pitchFamily="2" charset="2"/>
              <a:buNone/>
            </a:pPr>
            <a:r>
              <a:rPr lang="en-GB" smtClean="0"/>
              <a:t>	Urine production = 60 ml/hr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	Creatinine excretion =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Creatinine production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220075" cy="426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GB" smtClean="0"/>
              <a:t>	Urine [Cr] = 10 mmol/l    </a:t>
            </a:r>
            <a:endParaRPr lang="en-GB" u="sng" smtClean="0"/>
          </a:p>
          <a:p>
            <a:pPr>
              <a:buFont typeface="Wingdings" pitchFamily="2" charset="2"/>
              <a:buNone/>
            </a:pPr>
            <a:r>
              <a:rPr lang="en-GB" smtClean="0"/>
              <a:t>	Urine production = 60 ml/hr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	Creatinine excretion = 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	10 x 0.06 = 0.6 mmol/h = 600 µmol/h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			= 10 µmol/min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Creatinine clearance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Serum [Cr] = 100 µmol/l 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Creatinine excretion = 10 µmol/min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Creatinine clearance =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Creatinine clearance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Serum [Cr] = 100 µmol/l 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Creatinine excretion = 10 µmol/min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Creatinine clearance = 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	10 ÷ 100 = 0.1 l/min = 100 ml/min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Renal impairment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GB" smtClean="0"/>
          </a:p>
          <a:p>
            <a:pPr marL="0" indent="0">
              <a:buFont typeface="Wingdings" pitchFamily="2" charset="2"/>
              <a:buNone/>
            </a:pPr>
            <a:r>
              <a:rPr lang="en-GB" smtClean="0"/>
              <a:t>What is the creatinine clearance if the serum [Cr] rises to 200 µmol/l?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When to suspect a UTI (2)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Older children</a:t>
            </a:r>
          </a:p>
          <a:p>
            <a:pPr lvl="1" eaLnBrk="1" hangingPunct="1"/>
            <a:r>
              <a:rPr lang="en-GB" smtClean="0"/>
              <a:t>Frequency</a:t>
            </a:r>
          </a:p>
          <a:p>
            <a:pPr lvl="1" eaLnBrk="1" hangingPunct="1"/>
            <a:r>
              <a:rPr lang="en-GB" smtClean="0"/>
              <a:t>Dysuria</a:t>
            </a:r>
          </a:p>
          <a:p>
            <a:pPr lvl="1" eaLnBrk="1" hangingPunct="1"/>
            <a:r>
              <a:rPr lang="en-GB" smtClean="0"/>
              <a:t>Wetting</a:t>
            </a:r>
          </a:p>
          <a:p>
            <a:pPr lvl="1" eaLnBrk="1" hangingPunct="1"/>
            <a:r>
              <a:rPr lang="en-GB" smtClean="0"/>
              <a:t>Abdominal pain</a:t>
            </a:r>
          </a:p>
          <a:p>
            <a:pPr lvl="1" eaLnBrk="1" hangingPunct="1"/>
            <a:r>
              <a:rPr lang="en-GB" smtClean="0"/>
              <a:t>Pyrexia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Renal impairment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mtClean="0"/>
              <a:t>Serum [Cr] = 200 µmol/l</a:t>
            </a:r>
          </a:p>
          <a:p>
            <a:pPr marL="0" indent="0">
              <a:buFont typeface="Wingdings" pitchFamily="2" charset="2"/>
              <a:buNone/>
            </a:pPr>
            <a:r>
              <a:rPr lang="en-GB" smtClean="0"/>
              <a:t>Creatinine excretion =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Renal impairment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mtClean="0"/>
              <a:t>Serum [Cr] = 200 µmol/l</a:t>
            </a:r>
          </a:p>
          <a:p>
            <a:pPr marL="0" indent="0">
              <a:buFont typeface="Wingdings" pitchFamily="2" charset="2"/>
              <a:buNone/>
            </a:pPr>
            <a:r>
              <a:rPr lang="en-GB" smtClean="0"/>
              <a:t>Creatinine excretion = 10 µmol/min</a:t>
            </a:r>
          </a:p>
          <a:p>
            <a:pPr marL="0" indent="0">
              <a:buFont typeface="Wingdings" pitchFamily="2" charset="2"/>
              <a:buNone/>
            </a:pPr>
            <a:endParaRPr lang="en-GB" smtClean="0"/>
          </a:p>
          <a:p>
            <a:pPr marL="0" indent="0">
              <a:buFont typeface="Wingdings" pitchFamily="2" charset="2"/>
              <a:buNone/>
            </a:pPr>
            <a:r>
              <a:rPr lang="en-GB" smtClean="0"/>
              <a:t>Creatinine clearance =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Renal impairment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220075" cy="426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mtClean="0"/>
              <a:t>Serum [Cr] = 200 µmol/l</a:t>
            </a:r>
          </a:p>
          <a:p>
            <a:pPr marL="0" indent="0">
              <a:buFont typeface="Wingdings" pitchFamily="2" charset="2"/>
              <a:buNone/>
            </a:pPr>
            <a:r>
              <a:rPr lang="en-GB" smtClean="0"/>
              <a:t>Creatinine excretion = 10 µmol/min</a:t>
            </a:r>
          </a:p>
          <a:p>
            <a:pPr marL="0" indent="0">
              <a:buFont typeface="Wingdings" pitchFamily="2" charset="2"/>
              <a:buNone/>
            </a:pPr>
            <a:endParaRPr lang="en-GB" smtClean="0"/>
          </a:p>
          <a:p>
            <a:pPr marL="0" indent="0">
              <a:buFont typeface="Wingdings" pitchFamily="2" charset="2"/>
              <a:buNone/>
            </a:pPr>
            <a:r>
              <a:rPr lang="en-GB" smtClean="0"/>
              <a:t>Creatinine clearance = </a:t>
            </a:r>
          </a:p>
          <a:p>
            <a:pPr marL="0" indent="0">
              <a:buFont typeface="Wingdings" pitchFamily="2" charset="2"/>
              <a:buNone/>
            </a:pPr>
            <a:endParaRPr lang="en-GB" smtClean="0"/>
          </a:p>
          <a:p>
            <a:pPr marL="0" indent="0">
              <a:buFont typeface="Wingdings" pitchFamily="2" charset="2"/>
              <a:buNone/>
            </a:pPr>
            <a:r>
              <a:rPr lang="en-GB" smtClean="0"/>
              <a:t>	10 ÷ 200 = 0.05 l/min = 50 ml/min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Diagnosis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Collect a urine specimen</a:t>
            </a:r>
          </a:p>
          <a:p>
            <a:pPr lvl="1" eaLnBrk="1" hangingPunct="1"/>
            <a:r>
              <a:rPr lang="en-GB" dirty="0" smtClean="0"/>
              <a:t>MSU</a:t>
            </a:r>
          </a:p>
          <a:p>
            <a:pPr lvl="1" eaLnBrk="1" hangingPunct="1"/>
            <a:r>
              <a:rPr lang="en-GB" dirty="0" smtClean="0"/>
              <a:t>Clean catch specimen</a:t>
            </a:r>
          </a:p>
          <a:p>
            <a:pPr lvl="1" eaLnBrk="1" hangingPunct="1"/>
            <a:r>
              <a:rPr lang="en-GB" dirty="0" smtClean="0"/>
              <a:t>Bag specimen</a:t>
            </a:r>
          </a:p>
          <a:p>
            <a:pPr lvl="1" eaLnBrk="1" hangingPunct="1"/>
            <a:r>
              <a:rPr lang="en-GB" dirty="0" smtClean="0"/>
              <a:t>Catheter specimen</a:t>
            </a:r>
          </a:p>
          <a:p>
            <a:pPr lvl="1" eaLnBrk="1" hangingPunct="1"/>
            <a:r>
              <a:rPr lang="en-GB" dirty="0" err="1" smtClean="0"/>
              <a:t>Suprapubic</a:t>
            </a:r>
            <a:r>
              <a:rPr lang="en-GB" dirty="0" smtClean="0"/>
              <a:t> aspirate</a:t>
            </a:r>
          </a:p>
          <a:p>
            <a:pPr lvl="1" eaLnBrk="1" hangingPunct="1"/>
            <a:r>
              <a:rPr lang="en-GB" dirty="0" smtClean="0"/>
              <a:t>Pad specimen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urinalysis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808" y="836712"/>
            <a:ext cx="3506788" cy="5392738"/>
          </a:xfr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696</Words>
  <Application>Microsoft Office PowerPoint</Application>
  <PresentationFormat>On-screen Show (4:3)</PresentationFormat>
  <Paragraphs>203</Paragraphs>
  <Slides>72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Office Theme</vt:lpstr>
      <vt:lpstr>Document</vt:lpstr>
      <vt:lpstr>Paediatric Nephrology</vt:lpstr>
      <vt:lpstr>Teaching website</vt:lpstr>
      <vt:lpstr>Slide 3</vt:lpstr>
      <vt:lpstr>Slide 4</vt:lpstr>
      <vt:lpstr>UTI – cumulative incidence</vt:lpstr>
      <vt:lpstr>When to suspect a UTI</vt:lpstr>
      <vt:lpstr>When to suspect a UTI (2)</vt:lpstr>
      <vt:lpstr>Diagnosis</vt:lpstr>
      <vt:lpstr>Slide 9</vt:lpstr>
      <vt:lpstr>Leucocyte esterase</vt:lpstr>
      <vt:lpstr>Nitrite test</vt:lpstr>
      <vt:lpstr>Use of both nitrite &amp; leucocyte esterase tests</vt:lpstr>
      <vt:lpstr>What do you do with the urine?</vt:lpstr>
      <vt:lpstr>Aims of treatment</vt:lpstr>
      <vt:lpstr>Slide 15</vt:lpstr>
      <vt:lpstr>Ultrasound - Normal</vt:lpstr>
      <vt:lpstr>Ultrasound - Hydronephrosis</vt:lpstr>
      <vt:lpstr>Ultrasound - Scarring</vt:lpstr>
      <vt:lpstr>DMSA scan - normal</vt:lpstr>
      <vt:lpstr>DMSA - scarring</vt:lpstr>
      <vt:lpstr>DMSA - scarring</vt:lpstr>
      <vt:lpstr>MCUG - normal</vt:lpstr>
      <vt:lpstr>MCUG - normal</vt:lpstr>
      <vt:lpstr>MCUG – R sided grade II VUR</vt:lpstr>
      <vt:lpstr>MCUG – Bilateral VUR</vt:lpstr>
      <vt:lpstr>MCUG – Bilateral VUR</vt:lpstr>
      <vt:lpstr>Management of VUR</vt:lpstr>
      <vt:lpstr>Slide 28</vt:lpstr>
      <vt:lpstr>Slide 29</vt:lpstr>
      <vt:lpstr>Slide 30</vt:lpstr>
      <vt:lpstr>Slide 31</vt:lpstr>
      <vt:lpstr>Slide 32</vt:lpstr>
      <vt:lpstr>IMPORTANT MESSAGE</vt:lpstr>
      <vt:lpstr>Any questions?</vt:lpstr>
      <vt:lpstr>Slide 35</vt:lpstr>
      <vt:lpstr>Nephrotic syndrome</vt:lpstr>
      <vt:lpstr>Slide 37</vt:lpstr>
      <vt:lpstr>Slide 38</vt:lpstr>
      <vt:lpstr>Normal glomerulus (em)</vt:lpstr>
      <vt:lpstr>Slide 40</vt:lpstr>
      <vt:lpstr>Interstitial fluid</vt:lpstr>
      <vt:lpstr>Mechanisms of oedema formation (2)</vt:lpstr>
      <vt:lpstr>Complications</vt:lpstr>
      <vt:lpstr>Complications (2)</vt:lpstr>
      <vt:lpstr>VQ scan in nephrotic patient</vt:lpstr>
      <vt:lpstr>Complications (3)</vt:lpstr>
      <vt:lpstr>Treatment</vt:lpstr>
      <vt:lpstr>Any questions?</vt:lpstr>
      <vt:lpstr>Slide 49</vt:lpstr>
      <vt:lpstr>Slide 50</vt:lpstr>
      <vt:lpstr>Slide 51</vt:lpstr>
      <vt:lpstr>Slide 52</vt:lpstr>
      <vt:lpstr>Causative organism </vt:lpstr>
      <vt:lpstr>Resultant infections</vt:lpstr>
      <vt:lpstr>Complement</vt:lpstr>
      <vt:lpstr>Slide 56</vt:lpstr>
      <vt:lpstr>Slide 57</vt:lpstr>
      <vt:lpstr>Slide 58</vt:lpstr>
      <vt:lpstr>Slide 59</vt:lpstr>
      <vt:lpstr>Slide 60</vt:lpstr>
      <vt:lpstr>Slide 61</vt:lpstr>
      <vt:lpstr>Features of acute nephritis</vt:lpstr>
      <vt:lpstr>Assessment of renal function</vt:lpstr>
      <vt:lpstr>Creatinine clearance</vt:lpstr>
      <vt:lpstr>Creatinine production</vt:lpstr>
      <vt:lpstr>Creatinine production</vt:lpstr>
      <vt:lpstr>Creatinine clearance</vt:lpstr>
      <vt:lpstr>Creatinine clearance</vt:lpstr>
      <vt:lpstr>Renal impairment</vt:lpstr>
      <vt:lpstr>Renal impairment</vt:lpstr>
      <vt:lpstr>Renal impairment</vt:lpstr>
      <vt:lpstr>Renal impairment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Nephrology</dc:title>
  <dc:creator>Graham Smith</dc:creator>
  <cp:lastModifiedBy>Graham Smith</cp:lastModifiedBy>
  <cp:revision>48</cp:revision>
  <dcterms:created xsi:type="dcterms:W3CDTF">2006-03-11T19:23:03Z</dcterms:created>
  <dcterms:modified xsi:type="dcterms:W3CDTF">2012-01-16T18:01:47Z</dcterms:modified>
</cp:coreProperties>
</file>